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344" r:id="rId3"/>
    <p:sldId id="346" r:id="rId4"/>
    <p:sldId id="294" r:id="rId5"/>
    <p:sldId id="295" r:id="rId6"/>
    <p:sldId id="296" r:id="rId7"/>
    <p:sldId id="325" r:id="rId8"/>
    <p:sldId id="313" r:id="rId9"/>
    <p:sldId id="348" r:id="rId10"/>
    <p:sldId id="324" r:id="rId11"/>
    <p:sldId id="347" r:id="rId12"/>
    <p:sldId id="301" r:id="rId13"/>
    <p:sldId id="299" r:id="rId14"/>
    <p:sldId id="350" r:id="rId15"/>
    <p:sldId id="316" r:id="rId16"/>
    <p:sldId id="310" r:id="rId17"/>
    <p:sldId id="343" r:id="rId18"/>
    <p:sldId id="345" r:id="rId19"/>
    <p:sldId id="349" r:id="rId20"/>
    <p:sldId id="341" r:id="rId21"/>
    <p:sldId id="342" r:id="rId22"/>
    <p:sldId id="312" r:id="rId2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3845" autoAdjust="0"/>
    <p:restoredTop sz="94713" autoAdjust="0"/>
  </p:normalViewPr>
  <p:slideViewPr>
    <p:cSldViewPr>
      <p:cViewPr varScale="1">
        <p:scale>
          <a:sx n="91" d="100"/>
          <a:sy n="91" d="100"/>
        </p:scale>
        <p:origin x="-108" y="-46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ight Triangle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grpSp>
        <p:nvGrpSpPr>
          <p:cNvPr id="2" name="Group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Freeform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Freeform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Freeform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Straight Connector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0D6196ED-8289-4815-A8A2-5CE5660252C1}" type="datetimeFigureOut">
              <a:rPr lang="en-US" smtClean="0"/>
              <a:pPr/>
              <a:t>9/12/2020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2D3339BE-ED86-4A05-86EF-DB6B6B33560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D6196ED-8289-4815-A8A2-5CE5660252C1}" type="datetimeFigureOut">
              <a:rPr lang="en-US" smtClean="0"/>
              <a:pPr/>
              <a:t>9/12/2020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D3339BE-ED86-4A05-86EF-DB6B6B33560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D6196ED-8289-4815-A8A2-5CE5660252C1}" type="datetimeFigureOut">
              <a:rPr lang="en-US" smtClean="0"/>
              <a:pPr/>
              <a:t>9/12/2020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D3339BE-ED86-4A05-86EF-DB6B6B33560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D6196ED-8289-4815-A8A2-5CE5660252C1}" type="datetimeFigureOut">
              <a:rPr lang="en-US" smtClean="0"/>
              <a:pPr/>
              <a:t>9/12/2020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D3339BE-ED86-4A05-86EF-DB6B6B33560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D6196ED-8289-4815-A8A2-5CE5660252C1}" type="datetimeFigureOut">
              <a:rPr lang="en-US" smtClean="0"/>
              <a:pPr/>
              <a:t>9/12/2020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D3339BE-ED86-4A05-86EF-DB6B6B33560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Chevron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Chevron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D6196ED-8289-4815-A8A2-5CE5660252C1}" type="datetimeFigureOut">
              <a:rPr lang="en-US" smtClean="0"/>
              <a:pPr/>
              <a:t>9/12/2020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D3339BE-ED86-4A05-86EF-DB6B6B33560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D6196ED-8289-4815-A8A2-5CE5660252C1}" type="datetimeFigureOut">
              <a:rPr lang="en-US" smtClean="0"/>
              <a:pPr/>
              <a:t>9/12/2020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D3339BE-ED86-4A05-86EF-DB6B6B33560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D6196ED-8289-4815-A8A2-5CE5660252C1}" type="datetimeFigureOut">
              <a:rPr lang="en-US" smtClean="0"/>
              <a:pPr/>
              <a:t>9/12/2020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D3339BE-ED86-4A05-86EF-DB6B6B33560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D6196ED-8289-4815-A8A2-5CE5660252C1}" type="datetimeFigureOut">
              <a:rPr lang="en-US" smtClean="0"/>
              <a:pPr/>
              <a:t>9/12/2020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D3339BE-ED86-4A05-86EF-DB6B6B33560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0D6196ED-8289-4815-A8A2-5CE5660252C1}" type="datetimeFigureOut">
              <a:rPr lang="en-US" smtClean="0"/>
              <a:pPr/>
              <a:t>9/12/2020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D3339BE-ED86-4A05-86EF-DB6B6B33560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0D6196ED-8289-4815-A8A2-5CE5660252C1}" type="datetimeFigureOut">
              <a:rPr lang="en-US" smtClean="0"/>
              <a:pPr/>
              <a:t>9/12/2020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2D3339BE-ED86-4A05-86EF-DB6B6B33560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Freeform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Right Triangle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Chevron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Chevron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Freeform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Right Triangle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0D6196ED-8289-4815-A8A2-5CE5660252C1}" type="datetimeFigureOut">
              <a:rPr lang="en-US" smtClean="0"/>
              <a:pPr/>
              <a:t>9/12/2020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2D3339BE-ED86-4A05-86EF-DB6B6B335609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609599"/>
          </a:xfrm>
        </p:spPr>
        <p:txBody>
          <a:bodyPr>
            <a:noAutofit/>
          </a:bodyPr>
          <a:lstStyle/>
          <a:p>
            <a:pPr algn="ctr"/>
            <a:r>
              <a:rPr lang="en-US" sz="4000" dirty="0" smtClean="0"/>
              <a:t>Vitamin D and </a:t>
            </a:r>
            <a:r>
              <a:rPr lang="en-US" sz="4000" dirty="0" smtClean="0"/>
              <a:t>COVID-19</a:t>
            </a:r>
            <a:br>
              <a:rPr lang="en-US" sz="4000" dirty="0" smtClean="0"/>
            </a:br>
            <a:r>
              <a:rPr lang="en-US" sz="2000" dirty="0" smtClean="0"/>
              <a:t>September 12, 2020</a:t>
            </a:r>
            <a:endParaRPr lang="en-US" sz="20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n-US" dirty="0" smtClean="0"/>
              <a:t>William B. Grant, Ph.D.</a:t>
            </a:r>
          </a:p>
          <a:p>
            <a:r>
              <a:rPr lang="en-US" dirty="0" smtClean="0"/>
              <a:t>Sunlight, Nutrition and Health Research Center</a:t>
            </a:r>
          </a:p>
          <a:p>
            <a:r>
              <a:rPr lang="en-US" dirty="0" smtClean="0"/>
              <a:t>San Francisco, CA, </a:t>
            </a:r>
            <a:r>
              <a:rPr lang="en-US" dirty="0" smtClean="0"/>
              <a:t>USA</a:t>
            </a:r>
          </a:p>
          <a:p>
            <a:r>
              <a:rPr lang="en-US" smtClean="0"/>
              <a:t>williamgrant08@comcast.net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3100" b="0" dirty="0" smtClean="0"/>
              <a:t>The association between vitamin </a:t>
            </a:r>
            <a:r>
              <a:rPr lang="en-US" sz="3100" dirty="0" smtClean="0"/>
              <a:t>D</a:t>
            </a:r>
            <a:r>
              <a:rPr lang="en-US" sz="3100" b="0" dirty="0" smtClean="0"/>
              <a:t> and C-reactive protein levels in patients with inflammatory and non-inflammatory diseases.</a:t>
            </a:r>
            <a:endParaRPr lang="en-US" dirty="0"/>
          </a:p>
        </p:txBody>
      </p:sp>
      <p:pic>
        <p:nvPicPr>
          <p:cNvPr id="4" name="Content Placeholder 3" descr="Inflam vs 25OHD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81000" y="1828800"/>
            <a:ext cx="5479003" cy="7090475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019800" y="2438400"/>
            <a:ext cx="695844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/>
              <a:t>Kruit</a:t>
            </a:r>
            <a:r>
              <a:rPr lang="en-US" dirty="0" smtClean="0"/>
              <a:t> A, </a:t>
            </a:r>
            <a:r>
              <a:rPr lang="en-US" dirty="0" err="1" smtClean="0"/>
              <a:t>Zanen</a:t>
            </a:r>
            <a:r>
              <a:rPr lang="en-US" dirty="0" smtClean="0"/>
              <a:t> P.</a:t>
            </a:r>
          </a:p>
          <a:p>
            <a:r>
              <a:rPr lang="en-US" dirty="0" err="1" smtClean="0"/>
              <a:t>Clin</a:t>
            </a:r>
            <a:r>
              <a:rPr lang="en-US" dirty="0" smtClean="0"/>
              <a:t> </a:t>
            </a:r>
            <a:r>
              <a:rPr lang="en-US" dirty="0" err="1" smtClean="0"/>
              <a:t>Biochem</a:t>
            </a:r>
            <a:r>
              <a:rPr lang="en-US" dirty="0" smtClean="0"/>
              <a:t>. 2016;</a:t>
            </a:r>
          </a:p>
          <a:p>
            <a:r>
              <a:rPr lang="en-US" dirty="0" smtClean="0"/>
              <a:t>49(7-8):534-7.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Matrix </a:t>
            </a:r>
            <a:r>
              <a:rPr lang="en-US" dirty="0" err="1" smtClean="0"/>
              <a:t>metallopeptidase</a:t>
            </a:r>
            <a:r>
              <a:rPr lang="en-US" dirty="0" smtClean="0"/>
              <a:t> </a:t>
            </a:r>
            <a:r>
              <a:rPr lang="en-US" b="1" dirty="0" smtClean="0"/>
              <a:t>9</a:t>
            </a:r>
            <a:r>
              <a:rPr lang="en-US" dirty="0" smtClean="0"/>
              <a:t> (MMP-9), is a </a:t>
            </a:r>
            <a:r>
              <a:rPr lang="en-US" dirty="0" err="1" smtClean="0"/>
              <a:t>matrixin</a:t>
            </a:r>
            <a:r>
              <a:rPr lang="en-US" dirty="0" smtClean="0"/>
              <a:t>, a class of enzymes that belong to the zinc-</a:t>
            </a:r>
            <a:r>
              <a:rPr lang="en-US" dirty="0" err="1" smtClean="0"/>
              <a:t>metalloproteinases</a:t>
            </a:r>
            <a:r>
              <a:rPr lang="en-US" dirty="0" smtClean="0"/>
              <a:t> family involved in the degradation of the extracellular matrix.</a:t>
            </a:r>
          </a:p>
          <a:p>
            <a:r>
              <a:rPr lang="en-US" dirty="0" smtClean="0"/>
              <a:t>Increased for COVID-19 patients with respiratory failure </a:t>
            </a:r>
            <a:r>
              <a:rPr lang="en-US" sz="2000" dirty="0" smtClean="0"/>
              <a:t>[</a:t>
            </a:r>
            <a:r>
              <a:rPr lang="en-US" sz="2000" dirty="0" err="1" smtClean="0"/>
              <a:t>Ueland</a:t>
            </a:r>
            <a:r>
              <a:rPr lang="en-US" sz="2000" dirty="0" smtClean="0"/>
              <a:t>, J Infect. 2020;81:e41]</a:t>
            </a:r>
          </a:p>
          <a:p>
            <a:r>
              <a:rPr lang="en-US" dirty="0" smtClean="0"/>
              <a:t>Vitamin D reduces production of MMP-9 </a:t>
            </a:r>
            <a:r>
              <a:rPr lang="en-US" sz="2000" dirty="0" smtClean="0"/>
              <a:t>[Oh et al. J Periodontal Implant </a:t>
            </a:r>
            <a:r>
              <a:rPr lang="en-US" sz="2000" dirty="0" err="1" smtClean="0"/>
              <a:t>Sci</a:t>
            </a:r>
            <a:r>
              <a:rPr lang="en-US" sz="2000" dirty="0" smtClean="0"/>
              <a:t> 2019;49(5):270-286.</a:t>
            </a:r>
          </a:p>
          <a:p>
            <a:r>
              <a:rPr lang="en-US" sz="2800" dirty="0" smtClean="0"/>
              <a:t>Smoking and air pollution increases MMP-9 production </a:t>
            </a:r>
            <a:r>
              <a:rPr lang="en-US" sz="2000" dirty="0" smtClean="0"/>
              <a:t>[Liu et al. </a:t>
            </a:r>
            <a:r>
              <a:rPr lang="en-US" sz="2000" dirty="0" err="1" smtClean="0"/>
              <a:t>Respir</a:t>
            </a:r>
            <a:r>
              <a:rPr lang="en-US" sz="2000" dirty="0" smtClean="0"/>
              <a:t> Res. 2020 Jun 26;21(1):161.]</a:t>
            </a:r>
            <a:endParaRPr lang="en-US" sz="2000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b="0" dirty="0" smtClean="0"/>
              <a:t>Matrix </a:t>
            </a:r>
            <a:r>
              <a:rPr lang="en-US" sz="3600" b="0" dirty="0" err="1" smtClean="0"/>
              <a:t>metallopeptidase</a:t>
            </a:r>
            <a:r>
              <a:rPr lang="en-US" sz="3600" b="0" dirty="0" smtClean="0"/>
              <a:t> 9 (MMP-9)</a:t>
            </a:r>
            <a:endParaRPr lang="en-US" sz="3600" b="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 smtClean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Observational Studies: 25(OH)D  and Severity of COVID-19</a:t>
            </a:r>
            <a:endParaRPr lang="en-US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457200" y="1600200"/>
          <a:ext cx="6096000" cy="4815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32000"/>
                <a:gridCol w="1549400"/>
                <a:gridCol w="2514600"/>
              </a:tblGrid>
              <a:tr h="142240">
                <a:tc>
                  <a:txBody>
                    <a:bodyPr/>
                    <a:lstStyle/>
                    <a:p>
                      <a:r>
                        <a:rPr lang="en-US" dirty="0" smtClean="0"/>
                        <a:t>Country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Number o</a:t>
                      </a:r>
                      <a:r>
                        <a:rPr lang="en-US" baseline="0" dirty="0" smtClean="0"/>
                        <a:t>f COVID-19 patients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Findings re 25(OH)D</a:t>
                      </a:r>
                    </a:p>
                    <a:p>
                      <a:r>
                        <a:rPr lang="en-US" dirty="0" smtClean="0"/>
                        <a:t>(</a:t>
                      </a:r>
                      <a:r>
                        <a:rPr lang="en-US" dirty="0" err="1" smtClean="0"/>
                        <a:t>ng</a:t>
                      </a:r>
                      <a:r>
                        <a:rPr lang="en-US" dirty="0" smtClean="0"/>
                        <a:t>/ml)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Belgium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109 M, </a:t>
                      </a:r>
                    </a:p>
                    <a:p>
                      <a:r>
                        <a:rPr lang="en-US" sz="1600" dirty="0" smtClean="0"/>
                        <a:t>  77 F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inverse for M, not</a:t>
                      </a:r>
                      <a:r>
                        <a:rPr lang="en-US" sz="1600" baseline="0" dirty="0" smtClean="0"/>
                        <a:t> for F</a:t>
                      </a:r>
                      <a:endParaRPr lang="en-US" sz="16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Israel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782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 smtClean="0"/>
                        <a:t>OR</a:t>
                      </a:r>
                      <a:r>
                        <a:rPr lang="en-US" sz="1600" baseline="0" dirty="0" smtClean="0"/>
                        <a:t> = </a:t>
                      </a:r>
                      <a:r>
                        <a:rPr lang="en-US" sz="1600" dirty="0" smtClean="0"/>
                        <a:t>1.95 (0.99-4.78)</a:t>
                      </a:r>
                      <a:endParaRPr lang="en-US" sz="1600" baseline="0" dirty="0" smtClean="0"/>
                    </a:p>
                    <a:p>
                      <a:r>
                        <a:rPr lang="en-US" sz="1600" baseline="0" dirty="0" smtClean="0"/>
                        <a:t>But age more import</a:t>
                      </a:r>
                      <a:endParaRPr lang="en-US" sz="16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Mexico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172 in hospital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Mean = 16±7 </a:t>
                      </a:r>
                    </a:p>
                    <a:p>
                      <a:r>
                        <a:rPr lang="en-US" sz="1600" dirty="0" smtClean="0"/>
                        <a:t>For &lt;8,</a:t>
                      </a:r>
                      <a:r>
                        <a:rPr lang="en-US" sz="1600" baseline="0" dirty="0" smtClean="0"/>
                        <a:t> </a:t>
                      </a:r>
                      <a:r>
                        <a:rPr lang="en-US" sz="1600" baseline="0" dirty="0" err="1" smtClean="0"/>
                        <a:t>OR</a:t>
                      </a:r>
                      <a:r>
                        <a:rPr lang="en-US" sz="1600" baseline="-25000" dirty="0" err="1" smtClean="0"/>
                        <a:t>death</a:t>
                      </a:r>
                      <a:r>
                        <a:rPr lang="en-US" sz="1600" baseline="-25000" dirty="0" smtClean="0"/>
                        <a:t> </a:t>
                      </a:r>
                      <a:r>
                        <a:rPr lang="en-US" sz="1600" baseline="0" dirty="0" smtClean="0"/>
                        <a:t>=3.7 (1.6-8.4)</a:t>
                      </a:r>
                      <a:endParaRPr lang="en-US" sz="16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Russia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22 severe</a:t>
                      </a:r>
                    </a:p>
                    <a:p>
                      <a:r>
                        <a:rPr lang="en-US" sz="1600" dirty="0" smtClean="0"/>
                        <a:t>55 moderate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aseline="0" dirty="0" smtClean="0"/>
                        <a:t>12±6 </a:t>
                      </a:r>
                    </a:p>
                    <a:p>
                      <a:r>
                        <a:rPr lang="en-US" baseline="0" dirty="0" smtClean="0"/>
                        <a:t>18±14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Switzerland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27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PCR+:</a:t>
                      </a:r>
                      <a:r>
                        <a:rPr lang="en-US" baseline="0" dirty="0" smtClean="0"/>
                        <a:t> 10</a:t>
                      </a:r>
                    </a:p>
                    <a:p>
                      <a:r>
                        <a:rPr lang="en-US" baseline="0" dirty="0" smtClean="0"/>
                        <a:t>PCR-:  25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UK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44</a:t>
                      </a:r>
                      <a:r>
                        <a:rPr lang="en-US" baseline="0" dirty="0" smtClean="0"/>
                        <a:t>moderate</a:t>
                      </a:r>
                    </a:p>
                    <a:p>
                      <a:r>
                        <a:rPr lang="en-US" baseline="0" dirty="0" smtClean="0"/>
                        <a:t>17 ICU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19±15</a:t>
                      </a:r>
                    </a:p>
                    <a:p>
                      <a:r>
                        <a:rPr lang="en-US" dirty="0" smtClean="0"/>
                        <a:t>14±7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6705600" y="2057400"/>
            <a:ext cx="2286000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The COVID-19 </a:t>
            </a:r>
          </a:p>
          <a:p>
            <a:r>
              <a:rPr lang="en-US" dirty="0" smtClean="0"/>
              <a:t>RT-PCR test is </a:t>
            </a:r>
          </a:p>
          <a:p>
            <a:r>
              <a:rPr lang="en-US" dirty="0" smtClean="0"/>
              <a:t>a real-time reverse </a:t>
            </a:r>
          </a:p>
          <a:p>
            <a:r>
              <a:rPr lang="en-US" dirty="0" smtClean="0"/>
              <a:t>transcription </a:t>
            </a:r>
          </a:p>
          <a:p>
            <a:r>
              <a:rPr lang="en-US" dirty="0" smtClean="0"/>
              <a:t>polymerase chain </a:t>
            </a:r>
          </a:p>
          <a:p>
            <a:r>
              <a:rPr lang="en-US" dirty="0" smtClean="0"/>
              <a:t>reaction </a:t>
            </a:r>
          </a:p>
          <a:p>
            <a:r>
              <a:rPr lang="en-US" dirty="0" smtClean="0"/>
              <a:t>(</a:t>
            </a:r>
            <a:r>
              <a:rPr lang="en-US" dirty="0" err="1" smtClean="0"/>
              <a:t>rRT</a:t>
            </a:r>
            <a:r>
              <a:rPr lang="en-US" dirty="0" smtClean="0"/>
              <a:t>-PCR) </a:t>
            </a:r>
          </a:p>
          <a:p>
            <a:r>
              <a:rPr lang="en-US" dirty="0" smtClean="0"/>
              <a:t>test for the </a:t>
            </a:r>
          </a:p>
          <a:p>
            <a:r>
              <a:rPr lang="en-US" dirty="0" smtClean="0"/>
              <a:t>qualitative </a:t>
            </a:r>
          </a:p>
          <a:p>
            <a:r>
              <a:rPr lang="en-US" dirty="0" smtClean="0"/>
              <a:t>detection of </a:t>
            </a:r>
          </a:p>
          <a:p>
            <a:r>
              <a:rPr lang="en-US" dirty="0" smtClean="0"/>
              <a:t>nucleic </a:t>
            </a:r>
          </a:p>
          <a:p>
            <a:r>
              <a:rPr lang="en-US" dirty="0" smtClean="0"/>
              <a:t>acid from </a:t>
            </a:r>
          </a:p>
          <a:p>
            <a:r>
              <a:rPr lang="en-US" dirty="0" smtClean="0"/>
              <a:t>SARS-CoV-2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Switzerland</a:t>
            </a:r>
            <a:endParaRPr lang="en-US" dirty="0"/>
          </a:p>
        </p:txBody>
      </p:sp>
      <p:pic>
        <p:nvPicPr>
          <p:cNvPr id="4" name="Content Placeholder 3" descr="https://www.mdpi.com/nutrients/nutrients-12-01359/article_deploy/html/images/nutrients-12-01359-g001.png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14400" y="1447800"/>
            <a:ext cx="7215795" cy="40069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914400" y="5562600"/>
            <a:ext cx="8001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/>
              <a:t>D'Avolio</a:t>
            </a:r>
            <a:r>
              <a:rPr lang="en-US" dirty="0" smtClean="0"/>
              <a:t>, A., et al. (2020). "25-Hydroxyvitamin D Concentrations Are </a:t>
            </a:r>
          </a:p>
          <a:p>
            <a:r>
              <a:rPr lang="en-US" dirty="0" smtClean="0"/>
              <a:t>Lower in Patients with Positive PCR for SARS-CoV-2." Nutrients </a:t>
            </a:r>
            <a:r>
              <a:rPr lang="en-US" b="1" dirty="0" smtClean="0"/>
              <a:t>12</a:t>
            </a:r>
            <a:r>
              <a:rPr lang="en-US" dirty="0" smtClean="0"/>
              <a:t>(5).</a:t>
            </a:r>
          </a:p>
          <a:p>
            <a:endParaRPr lang="en-US" dirty="0" smtClean="0"/>
          </a:p>
        </p:txBody>
      </p:sp>
      <p:sp>
        <p:nvSpPr>
          <p:cNvPr id="6" name="Rectangle 5"/>
          <p:cNvSpPr/>
          <p:nvPr/>
        </p:nvSpPr>
        <p:spPr>
          <a:xfrm flipV="1">
            <a:off x="2606558" y="4352330"/>
            <a:ext cx="393088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  </a:t>
            </a: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4038600" y="6248400"/>
            <a:ext cx="407836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  PCR, polymerase chain reaction  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A study in the UK studied 70 COVID-19 patients aged 80±9 years admitted to a hospital </a:t>
            </a:r>
            <a:r>
              <a:rPr lang="en-US" smtClean="0"/>
              <a:t>in Slough, UK </a:t>
            </a:r>
            <a:r>
              <a:rPr lang="en-US" dirty="0" smtClean="0"/>
              <a:t>between 1 March and 30 April.</a:t>
            </a:r>
          </a:p>
          <a:p>
            <a:r>
              <a:rPr lang="en-US" dirty="0" smtClean="0"/>
              <a:t>Many had chronic diseases. In comparison with 35 COVID-19 negative patients (controls), none of the diseases was significantly associated with COVID-19. </a:t>
            </a:r>
          </a:p>
          <a:p>
            <a:r>
              <a:rPr lang="en-US" dirty="0" smtClean="0"/>
              <a:t>Median 25(OH)D for COVID-19: 11 (8-19) </a:t>
            </a:r>
            <a:r>
              <a:rPr lang="en-US" dirty="0" err="1" smtClean="0"/>
              <a:t>ng</a:t>
            </a:r>
            <a:r>
              <a:rPr lang="en-US" dirty="0" smtClean="0"/>
              <a:t>/ml.</a:t>
            </a:r>
          </a:p>
          <a:p>
            <a:r>
              <a:rPr lang="en-US" dirty="0" smtClean="0"/>
              <a:t>Median 25(OH)D for controls: 21 (13-29) </a:t>
            </a:r>
            <a:r>
              <a:rPr lang="en-US" dirty="0" err="1" smtClean="0"/>
              <a:t>ng</a:t>
            </a:r>
            <a:r>
              <a:rPr lang="en-US" dirty="0" smtClean="0"/>
              <a:t>/ml.</a:t>
            </a:r>
          </a:p>
          <a:p>
            <a:r>
              <a:rPr lang="en-US" dirty="0" smtClean="0"/>
              <a:t>P value for difference: 0.0008 (highly significant)</a:t>
            </a:r>
          </a:p>
          <a:p>
            <a:r>
              <a:rPr lang="en-US" dirty="0" err="1" smtClean="0"/>
              <a:t>Baktash</a:t>
            </a:r>
            <a:r>
              <a:rPr lang="en-US" dirty="0" smtClean="0"/>
              <a:t> et al. </a:t>
            </a:r>
            <a:r>
              <a:rPr lang="en-US" dirty="0" err="1" smtClean="0"/>
              <a:t>Postgrad</a:t>
            </a:r>
            <a:r>
              <a:rPr lang="en-US" dirty="0" smtClean="0"/>
              <a:t> Med J 2020 </a:t>
            </a:r>
            <a:r>
              <a:rPr lang="en-US" dirty="0" err="1" smtClean="0"/>
              <a:t>doi</a:t>
            </a:r>
            <a:r>
              <a:rPr lang="en-US" dirty="0" smtClean="0"/>
              <a:t>: 10.1136/postgradmedj-2020-138712</a:t>
            </a:r>
          </a:p>
          <a:p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Very Elderly COVID-19 Patients</a:t>
            </a:r>
            <a:endParaRPr lang="en-US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 smtClean="0"/>
              <a:t>Methods In this retrospective, observational study, we </a:t>
            </a:r>
            <a:r>
              <a:rPr lang="en-US" dirty="0" err="1" smtClean="0"/>
              <a:t>analysed</a:t>
            </a:r>
            <a:r>
              <a:rPr lang="en-US" dirty="0" smtClean="0"/>
              <a:t> demographic, clinical and laboratory data of 42 patients with acute respiratory failure due to COVID-19, treated in Respiratory Intermediate Care Unit (RICU) of the Policlinic of Bari, Italy, from March, 11 to April 30, 2020.</a:t>
            </a:r>
          </a:p>
          <a:p>
            <a:r>
              <a:rPr lang="en-US" dirty="0" smtClean="0"/>
              <a:t>Mean 25(OH)D = 20±12 </a:t>
            </a:r>
            <a:r>
              <a:rPr lang="en-US" dirty="0" err="1" smtClean="0"/>
              <a:t>ng</a:t>
            </a:r>
            <a:r>
              <a:rPr lang="en-US" dirty="0" smtClean="0"/>
              <a:t>/ml. A survival analysis highlighted that, after 10 days of hospitalization, patients with 25(OH)D &lt;10 </a:t>
            </a:r>
            <a:r>
              <a:rPr lang="en-US" dirty="0" err="1" smtClean="0"/>
              <a:t>ng</a:t>
            </a:r>
            <a:r>
              <a:rPr lang="en-US" dirty="0" smtClean="0"/>
              <a:t>/ml had a 50% mortality probability, while those with vitamin D ≥10 </a:t>
            </a:r>
            <a:r>
              <a:rPr lang="en-US" dirty="0" err="1" smtClean="0"/>
              <a:t>ng</a:t>
            </a:r>
            <a:r>
              <a:rPr lang="en-US" dirty="0" smtClean="0"/>
              <a:t>/ml had a 5% mortality risk (</a:t>
            </a:r>
            <a:r>
              <a:rPr lang="en-US" i="1" dirty="0" smtClean="0"/>
              <a:t>p </a:t>
            </a:r>
            <a:r>
              <a:rPr lang="en-US" dirty="0" smtClean="0"/>
              <a:t>= 0.02).</a:t>
            </a:r>
          </a:p>
          <a:p>
            <a:r>
              <a:rPr lang="en-US" dirty="0" err="1" smtClean="0"/>
              <a:t>Carpagnano</a:t>
            </a:r>
            <a:r>
              <a:rPr lang="en-US" dirty="0" smtClean="0"/>
              <a:t> et al., J </a:t>
            </a:r>
            <a:r>
              <a:rPr lang="en-US" dirty="0" err="1" smtClean="0"/>
              <a:t>Endocrin</a:t>
            </a:r>
            <a:r>
              <a:rPr lang="en-US" dirty="0" smtClean="0"/>
              <a:t> Investigation. Aug. 9, 2020</a:t>
            </a:r>
          </a:p>
          <a:p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152400" y="304800"/>
            <a:ext cx="8229600" cy="1143000"/>
          </a:xfrm>
        </p:spPr>
        <p:txBody>
          <a:bodyPr>
            <a:normAutofit/>
          </a:bodyPr>
          <a:lstStyle/>
          <a:p>
            <a:r>
              <a:rPr lang="en-US" sz="3200" dirty="0" smtClean="0"/>
              <a:t>COVID-19: Survival vs. 25(OH)D in Patients with Acute Respiratory Failure </a:t>
            </a:r>
            <a:endParaRPr lang="en-US" sz="3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B</a:t>
            </a: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dirty="0" smtClean="0"/>
              <a:t>COVID-19: Survival vs. 25(OH)D in Patients with Acute Respiratory Failure </a:t>
            </a:r>
            <a:endParaRPr lang="en-US" sz="3200" dirty="0"/>
          </a:p>
        </p:txBody>
      </p:sp>
      <p:pic>
        <p:nvPicPr>
          <p:cNvPr id="4" name="Content Placeholder 3" descr="Fig. 1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66800" y="1524000"/>
            <a:ext cx="5197868" cy="4525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5562600" y="4495800"/>
            <a:ext cx="35814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/>
              <a:t>Carpagnano</a:t>
            </a:r>
            <a:r>
              <a:rPr lang="en-US" dirty="0" smtClean="0"/>
              <a:t> et al., J </a:t>
            </a:r>
            <a:r>
              <a:rPr lang="en-US" dirty="0" err="1" smtClean="0"/>
              <a:t>Endocrin</a:t>
            </a:r>
            <a:r>
              <a:rPr lang="en-US" dirty="0" smtClean="0"/>
              <a:t> </a:t>
            </a:r>
          </a:p>
          <a:p>
            <a:r>
              <a:rPr lang="en-US" dirty="0" smtClean="0"/>
              <a:t>Investigation. Aug. 9, 2020</a:t>
            </a:r>
          </a:p>
          <a:p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6324600" y="2133600"/>
            <a:ext cx="2438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err="1" smtClean="0"/>
              <a:t>ng</a:t>
            </a:r>
            <a:r>
              <a:rPr lang="en-US" sz="1600" dirty="0" smtClean="0"/>
              <a:t>/ml</a:t>
            </a:r>
          </a:p>
          <a:p>
            <a:r>
              <a:rPr lang="en-US" sz="1600" dirty="0" err="1" smtClean="0"/>
              <a:t>ng</a:t>
            </a:r>
            <a:r>
              <a:rPr lang="en-US" sz="1600" dirty="0" smtClean="0"/>
              <a:t>/ml</a:t>
            </a:r>
            <a:endParaRPr lang="en-US" sz="1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C19-Figure Meltzer.pn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1981200"/>
            <a:ext cx="5410200" cy="3505200"/>
          </a:xfrm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200" dirty="0" smtClean="0"/>
              <a:t>Association of Vitamin D Status and Other Clinical Characteristics With COVID-19 Test Results</a:t>
            </a:r>
            <a:endParaRPr lang="en-US" sz="3200" dirty="0"/>
          </a:p>
        </p:txBody>
      </p:sp>
      <p:sp>
        <p:nvSpPr>
          <p:cNvPr id="5" name="TextBox 4"/>
          <p:cNvSpPr txBox="1"/>
          <p:nvPr/>
        </p:nvSpPr>
        <p:spPr>
          <a:xfrm>
            <a:off x="1524000" y="5486400"/>
            <a:ext cx="380999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Meltzer et al. </a:t>
            </a:r>
            <a:r>
              <a:rPr lang="en-US" i="1" dirty="0" smtClean="0"/>
              <a:t>JAMA </a:t>
            </a:r>
            <a:r>
              <a:rPr lang="en-US" i="1" dirty="0" err="1" smtClean="0"/>
              <a:t>Netw</a:t>
            </a:r>
            <a:r>
              <a:rPr lang="en-US" i="1" dirty="0" smtClean="0"/>
              <a:t> Open. </a:t>
            </a:r>
          </a:p>
          <a:p>
            <a:r>
              <a:rPr lang="en-US" dirty="0" smtClean="0"/>
              <a:t>2020;3(9):e2019722. </a:t>
            </a: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 flipH="1">
            <a:off x="4038600" y="5029200"/>
            <a:ext cx="914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Ng/ml</a:t>
            </a: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4800600" y="1981200"/>
            <a:ext cx="3886199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Study in Chicago, IL, USA</a:t>
            </a:r>
          </a:p>
          <a:p>
            <a:r>
              <a:rPr lang="en-US" dirty="0" smtClean="0"/>
              <a:t>Mean age 47±20 yrs</a:t>
            </a:r>
          </a:p>
          <a:p>
            <a:r>
              <a:rPr lang="en-US" dirty="0" smtClean="0"/>
              <a:t>White: 158; other 331</a:t>
            </a:r>
          </a:p>
          <a:p>
            <a:endParaRPr lang="en-US" dirty="0" smtClean="0"/>
          </a:p>
          <a:p>
            <a:r>
              <a:rPr lang="en-US" dirty="0" smtClean="0"/>
              <a:t>25(OH)D in past 12 mos.</a:t>
            </a:r>
          </a:p>
          <a:p>
            <a:endParaRPr lang="en-US" dirty="0" smtClean="0"/>
          </a:p>
          <a:p>
            <a:r>
              <a:rPr lang="en-US" dirty="0" smtClean="0"/>
              <a:t>25(OH)D,     N, Relative risk (RR)</a:t>
            </a:r>
          </a:p>
          <a:p>
            <a:r>
              <a:rPr lang="en-US" dirty="0" smtClean="0"/>
              <a:t>&lt;20 </a:t>
            </a:r>
            <a:r>
              <a:rPr lang="en-US" dirty="0" err="1" smtClean="0"/>
              <a:t>ng</a:t>
            </a:r>
            <a:r>
              <a:rPr lang="en-US" dirty="0" smtClean="0"/>
              <a:t>/ml, 124, 1.8 (1.1, 2.8)</a:t>
            </a:r>
          </a:p>
          <a:p>
            <a:r>
              <a:rPr lang="en-US" dirty="0" smtClean="0"/>
              <a:t>&gt;20 </a:t>
            </a:r>
            <a:r>
              <a:rPr lang="en-US" dirty="0" err="1" smtClean="0"/>
              <a:t>ng</a:t>
            </a:r>
            <a:r>
              <a:rPr lang="en-US" dirty="0" smtClean="0"/>
              <a:t>/ml, 187, 1.00</a:t>
            </a:r>
          </a:p>
          <a:p>
            <a:endParaRPr lang="en-US" dirty="0" smtClean="0"/>
          </a:p>
          <a:p>
            <a:r>
              <a:rPr lang="en-US" dirty="0" smtClean="0"/>
              <a:t>RR for non white 2.5 (1.3, 5.1)</a:t>
            </a:r>
          </a:p>
          <a:p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Much More Likely to Die of COVID-19 if 25(OH)D &lt;12 </a:t>
            </a:r>
            <a:r>
              <a:rPr lang="en-US" dirty="0" err="1" smtClean="0"/>
              <a:t>ng</a:t>
            </a:r>
            <a:r>
              <a:rPr lang="en-US" dirty="0" smtClean="0"/>
              <a:t>/ml</a:t>
            </a:r>
            <a:endParaRPr lang="en-US" dirty="0"/>
          </a:p>
        </p:txBody>
      </p:sp>
      <p:pic>
        <p:nvPicPr>
          <p:cNvPr id="4" name="Content Placeholder 3" descr="Image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1000" y="1905000"/>
            <a:ext cx="5867400" cy="3505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3505200" y="5943600"/>
            <a:ext cx="4724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err="1" smtClean="0"/>
              <a:t>Nutrients</a:t>
            </a:r>
            <a:r>
              <a:rPr lang="fr-FR" dirty="0" smtClean="0"/>
              <a:t> 2020, 12(9), 2757; </a:t>
            </a:r>
          </a:p>
          <a:p>
            <a:r>
              <a:rPr lang="fr-FR" dirty="0" smtClean="0"/>
              <a:t>https://doi.org/10.3390/nu12092757</a:t>
            </a: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6172200" y="2438400"/>
            <a:ext cx="2971800" cy="29546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Based on 185</a:t>
            </a:r>
          </a:p>
          <a:p>
            <a:r>
              <a:rPr lang="en-US" sz="2400" dirty="0" smtClean="0"/>
              <a:t>Patients in Germany</a:t>
            </a:r>
          </a:p>
          <a:p>
            <a:endParaRPr lang="en-US" sz="2400" dirty="0" smtClean="0"/>
          </a:p>
          <a:p>
            <a:r>
              <a:rPr lang="it-IT" sz="2400" dirty="0" smtClean="0"/>
              <a:t>HR 15 (95% CI 4–52, </a:t>
            </a:r>
          </a:p>
          <a:p>
            <a:r>
              <a:rPr lang="it-IT" sz="2400" dirty="0" smtClean="0"/>
              <a:t>p &lt; 0.001)</a:t>
            </a:r>
            <a:endParaRPr lang="en-US" sz="2400" dirty="0" smtClean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US" dirty="0" smtClean="0"/>
              <a:t>Two Hispanic patients with BMI ~30 kg/m</a:t>
            </a:r>
            <a:r>
              <a:rPr lang="en-US" baseline="30000" dirty="0" smtClean="0"/>
              <a:t>2</a:t>
            </a:r>
            <a:r>
              <a:rPr lang="en-US" dirty="0" smtClean="0"/>
              <a:t>, no diabetes or hypertension, and baseline 25(OH)D ~20 </a:t>
            </a:r>
            <a:r>
              <a:rPr lang="en-US" dirty="0" err="1" smtClean="0"/>
              <a:t>ng</a:t>
            </a:r>
            <a:r>
              <a:rPr lang="en-US" dirty="0" smtClean="0"/>
              <a:t>/ml were given 50,000 IU/d vitamin D</a:t>
            </a:r>
            <a:r>
              <a:rPr lang="en-US" baseline="-25000" dirty="0" smtClean="0"/>
              <a:t>2</a:t>
            </a:r>
            <a:r>
              <a:rPr lang="en-US" dirty="0" smtClean="0"/>
              <a:t> for 5 days. 25(OH)D increased to ~40 &amp; 50 </a:t>
            </a:r>
            <a:r>
              <a:rPr lang="en-US" dirty="0" err="1" smtClean="0"/>
              <a:t>ng</a:t>
            </a:r>
            <a:r>
              <a:rPr lang="en-US" dirty="0" smtClean="0"/>
              <a:t>/ml. </a:t>
            </a:r>
          </a:p>
          <a:p>
            <a:r>
              <a:rPr lang="en-US" dirty="0" smtClean="0"/>
              <a:t>Oxygen use decreased from 15 L to 0 for one.</a:t>
            </a:r>
          </a:p>
          <a:p>
            <a:r>
              <a:rPr lang="en-US" dirty="0" smtClean="0"/>
              <a:t>IL-6 decreased from 10 &amp;14 pg/</a:t>
            </a:r>
            <a:r>
              <a:rPr lang="en-US" dirty="0" err="1" smtClean="0"/>
              <a:t>mL</a:t>
            </a:r>
            <a:r>
              <a:rPr lang="en-US" dirty="0" smtClean="0"/>
              <a:t> to &lt;5 pg/ml.</a:t>
            </a:r>
          </a:p>
          <a:p>
            <a:r>
              <a:rPr lang="en-US" dirty="0" smtClean="0"/>
              <a:t>Hospital stay 10 days for treated patients vs. 13 and 14 days for controls with diabetes mellitus and hypertension.</a:t>
            </a:r>
          </a:p>
          <a:p>
            <a:r>
              <a:rPr lang="en-US" dirty="0" err="1" smtClean="0"/>
              <a:t>Ohaegbulam</a:t>
            </a:r>
            <a:r>
              <a:rPr lang="en-US" dirty="0" smtClean="0"/>
              <a:t> KC et al. Am J Therapeutics, 2020</a:t>
            </a:r>
          </a:p>
          <a:p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U.S.A. – Treatment with Vitamin D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Vitamin D mechanisms related to COVID-19</a:t>
            </a:r>
          </a:p>
          <a:p>
            <a:r>
              <a:rPr lang="en-US" dirty="0" smtClean="0"/>
              <a:t>Observational studies of 25(OH)D, COVID-19</a:t>
            </a:r>
          </a:p>
          <a:p>
            <a:r>
              <a:rPr lang="en-US" dirty="0" smtClean="0"/>
              <a:t>Treatment of COVID-19 with vitamin D</a:t>
            </a:r>
          </a:p>
          <a:p>
            <a:r>
              <a:rPr lang="en-US" dirty="0" smtClean="0"/>
              <a:t>Recommendations</a:t>
            </a: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Outline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smtClean="0"/>
              <a:t>All hospitalized patients received as best available therapy the same standard care, (per hospital protocol), of a combination of </a:t>
            </a:r>
            <a:r>
              <a:rPr lang="en-US" dirty="0" err="1" smtClean="0"/>
              <a:t>hydroxychloroquine</a:t>
            </a:r>
            <a:r>
              <a:rPr lang="en-US" dirty="0" smtClean="0"/>
              <a:t> and </a:t>
            </a:r>
            <a:r>
              <a:rPr lang="en-US" dirty="0" err="1" smtClean="0"/>
              <a:t>azithromycin</a:t>
            </a:r>
            <a:r>
              <a:rPr lang="en-US" dirty="0" smtClean="0"/>
              <a:t>. Eligible patients were allocated take oral </a:t>
            </a:r>
            <a:r>
              <a:rPr lang="en-US" dirty="0" err="1" smtClean="0"/>
              <a:t>calcifediol</a:t>
            </a:r>
            <a:r>
              <a:rPr lang="en-US" dirty="0" smtClean="0"/>
              <a:t> (0.532 mg), or not. Patients in the </a:t>
            </a:r>
            <a:r>
              <a:rPr lang="en-US" dirty="0" err="1" smtClean="0"/>
              <a:t>calcifediol</a:t>
            </a:r>
            <a:r>
              <a:rPr lang="en-US" dirty="0" smtClean="0"/>
              <a:t> treatment group continued with oral </a:t>
            </a:r>
            <a:r>
              <a:rPr lang="en-US" dirty="0" err="1" smtClean="0"/>
              <a:t>calcifediol</a:t>
            </a:r>
            <a:r>
              <a:rPr lang="en-US" dirty="0" smtClean="0"/>
              <a:t> (0.266 mg) on day 3 and 7, and then weekly until discharge or ICU admission. </a:t>
            </a:r>
          </a:p>
          <a:p>
            <a:r>
              <a:rPr lang="en-US" dirty="0" err="1" smtClean="0"/>
              <a:t>Calcifediol</a:t>
            </a:r>
            <a:r>
              <a:rPr lang="en-US" dirty="0" smtClean="0"/>
              <a:t> is 25(OH)D</a:t>
            </a:r>
            <a:r>
              <a:rPr lang="en-US" baseline="-25000" dirty="0" smtClean="0"/>
              <a:t>2</a:t>
            </a:r>
            <a:r>
              <a:rPr lang="en-US" dirty="0" smtClean="0"/>
              <a:t> and 0.532 mg is approximately equivalent to 65,000 IU vitamin D</a:t>
            </a:r>
            <a:r>
              <a:rPr lang="en-US" baseline="-25000" dirty="0" smtClean="0"/>
              <a:t>2</a:t>
            </a:r>
            <a:r>
              <a:rPr lang="en-US" dirty="0" smtClean="0"/>
              <a:t>.</a:t>
            </a:r>
          </a:p>
          <a:p>
            <a:r>
              <a:rPr lang="en-US" dirty="0" smtClean="0"/>
              <a:t>Thus, week one treatment: 130,000 IU vitamin D</a:t>
            </a:r>
            <a:r>
              <a:rPr lang="en-US" baseline="-25000" dirty="0" smtClean="0"/>
              <a:t>2</a:t>
            </a:r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2000" dirty="0" smtClean="0"/>
              <a:t>"Effect of </a:t>
            </a:r>
            <a:r>
              <a:rPr lang="en-US" sz="2000" dirty="0" err="1" smtClean="0"/>
              <a:t>Calcifediol</a:t>
            </a:r>
            <a:r>
              <a:rPr lang="en-US" sz="2000" dirty="0" smtClean="0"/>
              <a:t> Treatment and best Available Therapy versus best Available Therapy on ICU Admission and Mortality Among Patients Hospitalized for COVID-19: A Pilot Randomized Clinical study"</a:t>
            </a:r>
            <a:endParaRPr lang="en-US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b="1" dirty="0" smtClean="0"/>
              <a:t>Results: </a:t>
            </a:r>
            <a:r>
              <a:rPr lang="en-US" dirty="0" smtClean="0"/>
              <a:t>Of 50 patients treated with </a:t>
            </a:r>
            <a:r>
              <a:rPr lang="en-US" dirty="0" err="1" smtClean="0"/>
              <a:t>calcifediol</a:t>
            </a:r>
            <a:r>
              <a:rPr lang="en-US" dirty="0" smtClean="0"/>
              <a:t>, one required admission to the ICU (2%), while of 26 untreated patients, 13 required admission (50%) p value X</a:t>
            </a:r>
            <a:r>
              <a:rPr lang="en-US" baseline="30000" dirty="0" smtClean="0"/>
              <a:t>2</a:t>
            </a:r>
            <a:r>
              <a:rPr lang="en-US" dirty="0" smtClean="0"/>
              <a:t> Fischer test p &lt; 0.001. </a:t>
            </a:r>
          </a:p>
          <a:p>
            <a:r>
              <a:rPr lang="en-US" dirty="0" smtClean="0"/>
              <a:t>Multivariate Risk Estimate Odds Ratio for ICU in patients with </a:t>
            </a:r>
            <a:r>
              <a:rPr lang="en-US" dirty="0" err="1" smtClean="0"/>
              <a:t>Calcifediol</a:t>
            </a:r>
            <a:r>
              <a:rPr lang="en-US" dirty="0" smtClean="0"/>
              <a:t> treatment vs. without </a:t>
            </a:r>
            <a:r>
              <a:rPr lang="en-US" dirty="0" err="1" smtClean="0"/>
              <a:t>Calcifediol</a:t>
            </a:r>
            <a:r>
              <a:rPr lang="en-US" dirty="0" smtClean="0"/>
              <a:t> treatment ICU (adjusting by Hypertension and T2DM): 0.03 (95%CI: 0.003-0.25). Of the patients treated with </a:t>
            </a:r>
            <a:r>
              <a:rPr lang="en-US" dirty="0" err="1" smtClean="0"/>
              <a:t>calcifediol</a:t>
            </a:r>
            <a:r>
              <a:rPr lang="en-US" dirty="0" smtClean="0"/>
              <a:t>, none died, and all were discharged, without complications. The 13 patients not treated with </a:t>
            </a:r>
            <a:r>
              <a:rPr lang="en-US" dirty="0" err="1" smtClean="0"/>
              <a:t>calcifediol</a:t>
            </a:r>
            <a:r>
              <a:rPr lang="en-US" dirty="0" smtClean="0"/>
              <a:t>, who were not admitted to the ICU, were discharged. Of the 13 patients admitted to the ICU, two died and the remaining 11 were discharged.</a:t>
            </a:r>
          </a:p>
          <a:p>
            <a:r>
              <a:rPr lang="en-US" dirty="0" smtClean="0"/>
              <a:t>Castillo et al. J Steroid </a:t>
            </a:r>
            <a:r>
              <a:rPr lang="en-US" dirty="0" err="1" smtClean="0"/>
              <a:t>Biochem</a:t>
            </a:r>
            <a:r>
              <a:rPr lang="en-US" dirty="0" smtClean="0"/>
              <a:t> Mol Biol. 2020 Aug 29;105751.</a:t>
            </a:r>
          </a:p>
          <a:p>
            <a:r>
              <a:rPr lang="en-US" dirty="0" smtClean="0"/>
              <a:t> </a:t>
            </a: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2000" dirty="0" smtClean="0"/>
              <a:t>"Effect of </a:t>
            </a:r>
            <a:r>
              <a:rPr lang="en-US" sz="2000" dirty="0" err="1" smtClean="0"/>
              <a:t>Calcifediol</a:t>
            </a:r>
            <a:r>
              <a:rPr lang="en-US" sz="2000" dirty="0" smtClean="0"/>
              <a:t> Treatment and best Available Therapy versus best Available Therapy on ICU Admission and Mortality Among Patients Hospitalized for COVID-19: A Pilot Randomized Clinical study"</a:t>
            </a:r>
            <a:endParaRPr lang="en-US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smtClean="0"/>
              <a:t>Severity of COVID-19 is inversely correlated with 25(OH)D up to above 30 </a:t>
            </a:r>
            <a:r>
              <a:rPr lang="en-US" dirty="0" err="1" smtClean="0"/>
              <a:t>ng</a:t>
            </a:r>
            <a:r>
              <a:rPr lang="en-US" dirty="0" smtClean="0"/>
              <a:t>/ml.</a:t>
            </a:r>
          </a:p>
          <a:p>
            <a:r>
              <a:rPr lang="en-US" dirty="0" smtClean="0"/>
              <a:t>Risk of death is greatest for 25(OH)D &lt;12 </a:t>
            </a:r>
            <a:r>
              <a:rPr lang="en-US" dirty="0" err="1" smtClean="0"/>
              <a:t>ng</a:t>
            </a:r>
            <a:r>
              <a:rPr lang="en-US" dirty="0" smtClean="0"/>
              <a:t>/ml).</a:t>
            </a:r>
          </a:p>
          <a:p>
            <a:r>
              <a:rPr lang="en-US" dirty="0" smtClean="0"/>
              <a:t>If vitamin D deficient, should take a bolus dose of vitamin D</a:t>
            </a:r>
            <a:r>
              <a:rPr lang="en-US" baseline="-25000" dirty="0" smtClean="0"/>
              <a:t>3</a:t>
            </a:r>
            <a:r>
              <a:rPr lang="en-US" dirty="0" smtClean="0"/>
              <a:t>, followed </a:t>
            </a:r>
            <a:r>
              <a:rPr lang="en-US" smtClean="0"/>
              <a:t>by 2000-4000 </a:t>
            </a:r>
            <a:r>
              <a:rPr lang="en-US" dirty="0" smtClean="0"/>
              <a:t>IU/d.</a:t>
            </a:r>
          </a:p>
          <a:p>
            <a:r>
              <a:rPr lang="en-US" dirty="0" smtClean="0"/>
              <a:t>Those at greatest risk of both incidence and death are the elderly, those with cardiovascular disease, diabetes, hypertension, lung disease, and the obese.</a:t>
            </a:r>
          </a:p>
          <a:p>
            <a:r>
              <a:rPr lang="en-US" dirty="0" smtClean="0"/>
              <a:t>Vitamin D supplementation reduces risk of COVID-19 incidence and death; many randomized controlled trials are in progress.</a:t>
            </a:r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COVID-19-Vitamin D Summary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C19-vit D medhanisms Dos Santos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457200" y="1650734"/>
            <a:ext cx="8229600" cy="4186770"/>
          </a:xfrm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Mechanisms of Vitamin D against COVID-19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3810000" y="5943600"/>
            <a:ext cx="5029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Dos Santos et al. Arch </a:t>
            </a:r>
            <a:r>
              <a:rPr lang="en-US" dirty="0" err="1" smtClean="0"/>
              <a:t>Endocrinol</a:t>
            </a:r>
            <a:r>
              <a:rPr lang="en-US" dirty="0" smtClean="0"/>
              <a:t> </a:t>
            </a:r>
            <a:r>
              <a:rPr lang="en-US" dirty="0" err="1" smtClean="0"/>
              <a:t>Metab</a:t>
            </a:r>
            <a:r>
              <a:rPr lang="en-US" dirty="0" smtClean="0"/>
              <a:t>.  </a:t>
            </a:r>
          </a:p>
          <a:p>
            <a:r>
              <a:rPr lang="en-US" dirty="0" smtClean="0"/>
              <a:t>2020;S2359-39972020005006214.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Cathelicidin</a:t>
            </a:r>
            <a:r>
              <a:rPr lang="en-US" dirty="0" smtClean="0"/>
              <a:t> is a polypeptide with antimicrobial and </a:t>
            </a:r>
            <a:r>
              <a:rPr lang="en-US" dirty="0" err="1" smtClean="0"/>
              <a:t>antiendotoxin</a:t>
            </a:r>
            <a:r>
              <a:rPr lang="en-US" dirty="0" smtClean="0"/>
              <a:t> properties.</a:t>
            </a:r>
          </a:p>
          <a:p>
            <a:r>
              <a:rPr lang="en-US" dirty="0" err="1" smtClean="0"/>
              <a:t>Cathelicidin</a:t>
            </a:r>
            <a:r>
              <a:rPr lang="en-US" dirty="0" smtClean="0"/>
              <a:t> is induced from macrophages by the action of 1,25(OH)</a:t>
            </a:r>
            <a:r>
              <a:rPr lang="en-US" baseline="-25000" dirty="0" smtClean="0"/>
              <a:t>2</a:t>
            </a:r>
            <a:r>
              <a:rPr lang="en-US" dirty="0" smtClean="0"/>
              <a:t>D.</a:t>
            </a:r>
          </a:p>
          <a:p>
            <a:r>
              <a:rPr lang="en-US" dirty="0" smtClean="0"/>
              <a:t>It reduces survival of viruses by puncturing the their surface, with or without an envelope.</a:t>
            </a: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Human </a:t>
            </a:r>
            <a:r>
              <a:rPr lang="en-US" dirty="0" err="1" smtClean="0"/>
              <a:t>Cathelicidin</a:t>
            </a:r>
            <a:r>
              <a:rPr lang="en-US" dirty="0" smtClean="0"/>
              <a:t> (LL37)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The body’s innate immune system can fight viral infections by increasing production of pro-inflammatory cytokines (chemical messengers).</a:t>
            </a:r>
          </a:p>
          <a:p>
            <a:r>
              <a:rPr lang="en-US" dirty="0" smtClean="0"/>
              <a:t>Cytokines associated with severe COVID-19: interleuken-6 (IL-6), IL-21, IL-23, IL-33. </a:t>
            </a:r>
          </a:p>
          <a:p>
            <a:r>
              <a:rPr lang="en-US" sz="2000" dirty="0" smtClean="0"/>
              <a:t>Perlman, Nature 20 Aug. 2020;584:345-6.</a:t>
            </a:r>
          </a:p>
          <a:p>
            <a:r>
              <a:rPr lang="en-US" sz="2000" dirty="0" smtClean="0"/>
              <a:t>Lucas et al., Nature 20 Aug. 2020;584:463-9.</a:t>
            </a:r>
          </a:p>
          <a:p>
            <a:r>
              <a:rPr lang="en-US" dirty="0" smtClean="0"/>
              <a:t>Vitamin D reduces concentrations of these and other pro-inflammatory cytokines.</a:t>
            </a:r>
          </a:p>
          <a:p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Pro-inflammatory Cytokines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When the innate immune system produces too many pro-inflammatory cytokines, the resulting “cytokine storm” can damage the epithelial layer of the lungs, vascular system, and other organs as well as increase risk of pneumonia.</a:t>
            </a:r>
          </a:p>
          <a:p>
            <a:r>
              <a:rPr lang="en-US" dirty="0" smtClean="0"/>
              <a:t>Vitamin D reduces risk of the “cytokine storm”.</a:t>
            </a: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Cytokine Storm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During the pandemic influenza in the U.S., 1918-9, the primary cause of death was from ensuing pneumonia.</a:t>
            </a:r>
          </a:p>
          <a:p>
            <a:r>
              <a:rPr lang="en-US" dirty="0" smtClean="0"/>
              <a:t>The U.S. Public Health Agency surveyed people in 12 communities to determine case-fatality rates.</a:t>
            </a:r>
          </a:p>
          <a:p>
            <a:r>
              <a:rPr lang="en-US" dirty="0" smtClean="0"/>
              <a:t>Communities in the southwest had lower rates than in the northeast.</a:t>
            </a:r>
          </a:p>
          <a:p>
            <a:r>
              <a:rPr lang="en-US" dirty="0" smtClean="0"/>
              <a:t>We attributed the difference to solar UVB producing vitamin D and reducing the risk of the cytokine storm.</a:t>
            </a:r>
          </a:p>
          <a:p>
            <a:r>
              <a:rPr lang="it-IT" sz="2200" dirty="0" smtClean="0"/>
              <a:t>Grant WB, Giovannucci E.Dermatoendocrinol. 2009 Jul;1(4):215-9.</a:t>
            </a:r>
            <a:endParaRPr lang="en-US" sz="2200" dirty="0" smtClean="0"/>
          </a:p>
          <a:p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Pandemic Influenza, 1918-19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The elderly have more systemic inflammation due to “</a:t>
            </a:r>
            <a:r>
              <a:rPr lang="en-US" dirty="0" err="1" smtClean="0"/>
              <a:t>Inflamm</a:t>
            </a:r>
            <a:r>
              <a:rPr lang="en-US" dirty="0" smtClean="0"/>
              <a:t>-aging” and greater risk of COVID-19.</a:t>
            </a:r>
          </a:p>
          <a:p>
            <a:r>
              <a:rPr lang="en-US" dirty="0" smtClean="0"/>
              <a:t>The young have little system inflammation.</a:t>
            </a:r>
          </a:p>
          <a:p>
            <a:r>
              <a:rPr lang="en-US" dirty="0" smtClean="0"/>
              <a:t>Thus, the young are less likely to develop severe COVID-19.</a:t>
            </a:r>
          </a:p>
          <a:p>
            <a:endParaRPr lang="en-US" dirty="0" smtClean="0"/>
          </a:p>
          <a:p>
            <a:r>
              <a:rPr lang="en-US" sz="2000" dirty="0" err="1" smtClean="0"/>
              <a:t>Franceschi</a:t>
            </a:r>
            <a:r>
              <a:rPr lang="en-US" sz="2000" dirty="0" smtClean="0"/>
              <a:t> C, </a:t>
            </a:r>
            <a:r>
              <a:rPr lang="en-US" sz="2000" dirty="0" err="1" smtClean="0"/>
              <a:t>Bonafè</a:t>
            </a:r>
            <a:r>
              <a:rPr lang="en-US" sz="2000" dirty="0" smtClean="0"/>
              <a:t> M, </a:t>
            </a:r>
            <a:r>
              <a:rPr lang="en-US" sz="2000" dirty="0" err="1" smtClean="0"/>
              <a:t>Valensin</a:t>
            </a:r>
            <a:r>
              <a:rPr lang="en-US" sz="2000" dirty="0" smtClean="0"/>
              <a:t> S, </a:t>
            </a:r>
            <a:r>
              <a:rPr lang="en-US" sz="2000" dirty="0" err="1" smtClean="0"/>
              <a:t>Olivieri</a:t>
            </a:r>
            <a:r>
              <a:rPr lang="en-US" sz="2000" dirty="0" smtClean="0"/>
              <a:t> F, De Luca M, </a:t>
            </a:r>
            <a:r>
              <a:rPr lang="en-US" sz="2000" dirty="0" err="1" smtClean="0"/>
              <a:t>Ottaviani</a:t>
            </a:r>
            <a:r>
              <a:rPr lang="en-US" sz="2000" dirty="0" smtClean="0"/>
              <a:t> E, De </a:t>
            </a:r>
            <a:r>
              <a:rPr lang="en-US" sz="2000" dirty="0" err="1" smtClean="0"/>
              <a:t>Benedictis</a:t>
            </a:r>
            <a:r>
              <a:rPr lang="en-US" sz="2000" dirty="0" smtClean="0"/>
              <a:t> G. </a:t>
            </a:r>
            <a:r>
              <a:rPr lang="en-US" sz="2000" dirty="0" err="1" smtClean="0"/>
              <a:t>Inflamm</a:t>
            </a:r>
            <a:r>
              <a:rPr lang="en-US" sz="2000" dirty="0" smtClean="0"/>
              <a:t>-aging. An evolutionary perspective on </a:t>
            </a:r>
            <a:r>
              <a:rPr lang="en-US" sz="2000" dirty="0" err="1" smtClean="0"/>
              <a:t>immunosenescence</a:t>
            </a:r>
            <a:r>
              <a:rPr lang="en-US" sz="2000" dirty="0" smtClean="0"/>
              <a:t>. Ann N Y </a:t>
            </a:r>
            <a:r>
              <a:rPr lang="en-US" sz="2000" dirty="0" err="1" smtClean="0"/>
              <a:t>Acad</a:t>
            </a:r>
            <a:r>
              <a:rPr lang="en-US" sz="2000" dirty="0" smtClean="0"/>
              <a:t> Sci. 2000 Jun;908:244-54.</a:t>
            </a:r>
            <a:r>
              <a:rPr lang="en-US" dirty="0" smtClean="0"/>
              <a:t> </a:t>
            </a:r>
          </a:p>
          <a:p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Systemic Inflammation vs. Age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COVID-19 Case and Death Rates by Age in India</a:t>
            </a:r>
            <a:endParaRPr lang="en-US" dirty="0"/>
          </a:p>
        </p:txBody>
      </p:sp>
      <p:pic>
        <p:nvPicPr>
          <p:cNvPr id="4" name="Content Placeholder 6" descr="COVID-19-Fatalities-in-India-Graph-new1-scaled-e1589785759111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447800" y="1371600"/>
            <a:ext cx="6463084" cy="499504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oncourse">
  <a:themeElements>
    <a:clrScheme name="Concourse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Concourse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Concours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2522</TotalTime>
  <Words>1280</Words>
  <Application>Microsoft Office PowerPoint</Application>
  <PresentationFormat>On-screen Show (4:3)</PresentationFormat>
  <Paragraphs>160</Paragraphs>
  <Slides>22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3" baseType="lpstr">
      <vt:lpstr>Concourse</vt:lpstr>
      <vt:lpstr>Vitamin D and COVID-19 September 12, 2020</vt:lpstr>
      <vt:lpstr>Outline</vt:lpstr>
      <vt:lpstr>Mechanisms of Vitamin D against COVID-19</vt:lpstr>
      <vt:lpstr>Human Cathelicidin (LL37)</vt:lpstr>
      <vt:lpstr>Pro-inflammatory Cytokines</vt:lpstr>
      <vt:lpstr>Cytokine Storm</vt:lpstr>
      <vt:lpstr>Pandemic Influenza, 1918-19</vt:lpstr>
      <vt:lpstr>Systemic Inflammation vs. Age</vt:lpstr>
      <vt:lpstr>COVID-19 Case and Death Rates by Age in India</vt:lpstr>
      <vt:lpstr>The association between vitamin D and C-reactive protein levels in patients with inflammatory and non-inflammatory diseases.</vt:lpstr>
      <vt:lpstr>Matrix metallopeptidase 9 (MMP-9)</vt:lpstr>
      <vt:lpstr>Observational Studies: 25(OH)D  and Severity of COVID-19</vt:lpstr>
      <vt:lpstr>Switzerland</vt:lpstr>
      <vt:lpstr>Very Elderly COVID-19 Patients</vt:lpstr>
      <vt:lpstr>COVID-19: Survival vs. 25(OH)D in Patients with Acute Respiratory Failure </vt:lpstr>
      <vt:lpstr>COVID-19: Survival vs. 25(OH)D in Patients with Acute Respiratory Failure </vt:lpstr>
      <vt:lpstr>Association of Vitamin D Status and Other Clinical Characteristics With COVID-19 Test Results</vt:lpstr>
      <vt:lpstr>Much More Likely to Die of COVID-19 if 25(OH)D &lt;12 ng/ml</vt:lpstr>
      <vt:lpstr>U.S.A. – Treatment with Vitamin D</vt:lpstr>
      <vt:lpstr>"Effect of Calcifediol Treatment and best Available Therapy versus best Available Therapy on ICU Admission and Mortality Among Patients Hospitalized for COVID-19: A Pilot Randomized Clinical study"</vt:lpstr>
      <vt:lpstr>"Effect of Calcifediol Treatment and best Available Therapy versus best Available Therapy on ICU Admission and Mortality Among Patients Hospitalized for COVID-19: A Pilot Randomized Clinical study"</vt:lpstr>
      <vt:lpstr>COVID-19-Vitamin D Summary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Role of Vitamin D in Pregnancy</dc:title>
  <dc:creator>User</dc:creator>
  <cp:lastModifiedBy>User</cp:lastModifiedBy>
  <cp:revision>204</cp:revision>
  <dcterms:created xsi:type="dcterms:W3CDTF">2020-08-24T20:27:20Z</dcterms:created>
  <dcterms:modified xsi:type="dcterms:W3CDTF">2020-09-12T23:47:26Z</dcterms:modified>
</cp:coreProperties>
</file>